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2" r:id="rId11"/>
    <p:sldId id="263" r:id="rId12"/>
    <p:sldId id="264" r:id="rId13"/>
  </p:sldIdLst>
  <p:sldSz cx="18300700" cy="10299700"/>
  <p:notesSz cx="18300700" cy="102997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1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0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4836947"/>
            <a:ext cx="105156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4301998"/>
            <a:ext cx="100076" cy="1015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3768471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3234233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3237" y="2699283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4836947"/>
            <a:ext cx="105791" cy="981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4301998"/>
            <a:ext cx="100076" cy="10071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3768471"/>
            <a:ext cx="100076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11910" y="3234233"/>
            <a:ext cx="100076" cy="997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72741" y="4836947"/>
            <a:ext cx="105918" cy="10121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1910" y="2699283"/>
            <a:ext cx="100076" cy="10071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4301998"/>
            <a:ext cx="100711" cy="10071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3768471"/>
            <a:ext cx="100711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3234956"/>
            <a:ext cx="100711" cy="9940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2107" y="2699283"/>
            <a:ext cx="100711" cy="100712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4836947"/>
            <a:ext cx="105791" cy="9810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4301998"/>
            <a:ext cx="100076" cy="1007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3768471"/>
            <a:ext cx="100076" cy="10001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3234956"/>
            <a:ext cx="100076" cy="9929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32939" y="2699283"/>
            <a:ext cx="100076" cy="100712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93770" y="4836947"/>
            <a:ext cx="105156" cy="1012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4301998"/>
            <a:ext cx="100838" cy="10071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3768471"/>
            <a:ext cx="100838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3234956"/>
            <a:ext cx="100838" cy="99401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93770" y="2699283"/>
            <a:ext cx="100838" cy="10071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7500226"/>
            <a:ext cx="105156" cy="100799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6965277"/>
            <a:ext cx="100076" cy="101511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6431750"/>
            <a:ext cx="104394" cy="100799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5897511"/>
            <a:ext cx="104394" cy="10079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3237" y="5362562"/>
            <a:ext cx="100076" cy="10079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7500226"/>
            <a:ext cx="105791" cy="98101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6965277"/>
            <a:ext cx="100076" cy="10071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6431750"/>
            <a:ext cx="100076" cy="100017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1910" y="5897511"/>
            <a:ext cx="100076" cy="9973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11910" y="5362562"/>
            <a:ext cx="100076" cy="100712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72741" y="7500226"/>
            <a:ext cx="105918" cy="10121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6965277"/>
            <a:ext cx="100711" cy="10071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5898235"/>
            <a:ext cx="100711" cy="99401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6431750"/>
            <a:ext cx="100711" cy="10001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2107" y="5362562"/>
            <a:ext cx="100711" cy="100712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7500226"/>
            <a:ext cx="105791" cy="98101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6965277"/>
            <a:ext cx="100076" cy="100712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6431750"/>
            <a:ext cx="100076" cy="100017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5898235"/>
            <a:ext cx="100076" cy="99299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32939" y="5362562"/>
            <a:ext cx="100076" cy="100712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693770" y="7500226"/>
            <a:ext cx="105156" cy="10121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6965277"/>
            <a:ext cx="100838" cy="100712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6431750"/>
            <a:ext cx="100838" cy="100017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5898235"/>
            <a:ext cx="100838" cy="99401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693770" y="5362562"/>
            <a:ext cx="100838" cy="100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1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3922" y="1015848"/>
            <a:ext cx="3692855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4931" y="2832240"/>
            <a:ext cx="14370837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18" Type="http://schemas.openxmlformats.org/officeDocument/2006/relationships/image" Target="../media/image78.png"/><Relationship Id="rId26" Type="http://schemas.openxmlformats.org/officeDocument/2006/relationships/image" Target="../media/image114.png"/><Relationship Id="rId3" Type="http://schemas.openxmlformats.org/officeDocument/2006/relationships/image" Target="../media/image62.png"/><Relationship Id="rId21" Type="http://schemas.openxmlformats.org/officeDocument/2006/relationships/image" Target="../media/image11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13.png"/><Relationship Id="rId2" Type="http://schemas.openxmlformats.org/officeDocument/2006/relationships/image" Target="../media/image61.png"/><Relationship Id="rId16" Type="http://schemas.openxmlformats.org/officeDocument/2006/relationships/image" Target="../media/image109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07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Relationship Id="rId27" Type="http://schemas.openxmlformats.org/officeDocument/2006/relationships/image" Target="../media/image10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6550" y="1728418"/>
            <a:ext cx="10773410" cy="386259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20"/>
              </a:spcBef>
            </a:pPr>
            <a:r>
              <a:rPr sz="5000" b="1" spc="-58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ã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14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1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40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50" dirty="0">
                <a:solidFill>
                  <a:srgbClr val="EFE1E2"/>
                </a:solidFill>
                <a:latin typeface="Verdana"/>
                <a:cs typeface="Verdana"/>
              </a:rPr>
              <a:t>: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535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-35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5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75" dirty="0">
                <a:solidFill>
                  <a:srgbClr val="EFE1E2"/>
                </a:solidFill>
                <a:latin typeface="Verdana"/>
                <a:cs typeface="Verdana"/>
              </a:rPr>
              <a:t>o  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615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-204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1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3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-305" dirty="0">
                <a:solidFill>
                  <a:srgbClr val="EFE1E2"/>
                </a:solidFill>
                <a:latin typeface="Verdana"/>
                <a:cs typeface="Verdana"/>
              </a:rPr>
              <a:t>x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27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260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459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-1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204" dirty="0">
                <a:solidFill>
                  <a:srgbClr val="EFE1E2"/>
                </a:solidFill>
                <a:latin typeface="Verdana"/>
                <a:cs typeface="Verdana"/>
              </a:rPr>
              <a:t>T  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615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b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30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21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0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21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33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50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5000" b="1" spc="-60" dirty="0">
                <a:solidFill>
                  <a:srgbClr val="EFE1E2"/>
                </a:solidFill>
                <a:latin typeface="Verdana"/>
                <a:cs typeface="Verdana"/>
              </a:rPr>
              <a:t>Enchentes</a:t>
            </a:r>
            <a:endParaRPr sz="500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8" y="0"/>
            <a:ext cx="9407525" cy="10287000"/>
            <a:chOff x="2158" y="0"/>
            <a:chExt cx="9407525" cy="10287000"/>
          </a:xfrm>
        </p:grpSpPr>
        <p:sp>
          <p:nvSpPr>
            <p:cNvPr id="3" name="object 3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9012237"/>
              <a:ext cx="100076" cy="1007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03918" y="2733916"/>
              <a:ext cx="6305550" cy="64642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03383" y="4082720"/>
            <a:ext cx="7192645" cy="215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O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projeto </a:t>
            </a:r>
            <a:r>
              <a:rPr sz="2300" b="1" spc="-45" dirty="0">
                <a:solidFill>
                  <a:srgbClr val="FFFFFF"/>
                </a:solidFill>
                <a:latin typeface="Tahoma"/>
                <a:cs typeface="Tahoma"/>
              </a:rPr>
              <a:t>São </a:t>
            </a:r>
            <a:r>
              <a:rPr sz="2300" b="1" spc="10" dirty="0">
                <a:solidFill>
                  <a:srgbClr val="FFFFFF"/>
                </a:solidFill>
                <a:latin typeface="Tahoma"/>
                <a:cs typeface="Tahoma"/>
              </a:rPr>
              <a:t>Paulo </a:t>
            </a:r>
            <a:r>
              <a:rPr sz="2300" b="1" spc="30" dirty="0">
                <a:solidFill>
                  <a:srgbClr val="FFFFFF"/>
                </a:solidFill>
                <a:latin typeface="Tahoma"/>
                <a:cs typeface="Tahoma"/>
              </a:rPr>
              <a:t>Limpa 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também 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envolve </a:t>
            </a:r>
            <a:r>
              <a:rPr sz="2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15" dirty="0">
                <a:solidFill>
                  <a:srgbClr val="FFFFFF"/>
                </a:solidFill>
                <a:latin typeface="Tahoma"/>
                <a:cs typeface="Tahoma"/>
              </a:rPr>
              <a:t>comunidade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.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Através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aplicativos, os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cidadãos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podem</a:t>
            </a:r>
            <a:r>
              <a:rPr sz="2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30" dirty="0">
                <a:solidFill>
                  <a:srgbClr val="FFFFFF"/>
                </a:solidFill>
                <a:latin typeface="Tahoma"/>
                <a:cs typeface="Tahoma"/>
              </a:rPr>
              <a:t>reportar</a:t>
            </a:r>
            <a:r>
              <a:rPr sz="23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problemas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participar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ativamente </a:t>
            </a:r>
            <a:r>
              <a:rPr sz="2300" spc="-7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300" b="1" spc="35" dirty="0">
                <a:solidFill>
                  <a:srgbClr val="FFFFFF"/>
                </a:solidFill>
                <a:latin typeface="Tahoma"/>
                <a:cs typeface="Tahoma"/>
              </a:rPr>
              <a:t>manutenção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cidade.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Isso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cria 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um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senso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10" dirty="0">
                <a:solidFill>
                  <a:srgbClr val="FFFFFF"/>
                </a:solidFill>
                <a:latin typeface="Tahoma"/>
                <a:cs typeface="Tahoma"/>
              </a:rPr>
              <a:t>responsabilidade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coletiva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 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melhora </a:t>
            </a:r>
            <a:r>
              <a:rPr sz="2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00" b="1" spc="20" dirty="0">
                <a:solidFill>
                  <a:srgbClr val="FFFFFF"/>
                </a:solidFill>
                <a:latin typeface="Tahoma"/>
                <a:cs typeface="Tahoma"/>
              </a:rPr>
              <a:t>qualidade </a:t>
            </a:r>
            <a:r>
              <a:rPr sz="23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1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3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-10" dirty="0">
                <a:solidFill>
                  <a:srgbClr val="FFFFFF"/>
                </a:solidFill>
                <a:latin typeface="Tahoma"/>
                <a:cs typeface="Tahoma"/>
              </a:rPr>
              <a:t>vida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803383" y="2451710"/>
            <a:ext cx="3718560" cy="1059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40"/>
              </a:spcBef>
            </a:pPr>
            <a:r>
              <a:rPr sz="3400" spc="-204" dirty="0"/>
              <a:t>E</a:t>
            </a:r>
            <a:r>
              <a:rPr sz="3400" spc="180" dirty="0"/>
              <a:t>n</a:t>
            </a:r>
            <a:r>
              <a:rPr sz="3400" spc="265" dirty="0"/>
              <a:t>g</a:t>
            </a:r>
            <a:r>
              <a:rPr sz="3400" spc="305" dirty="0"/>
              <a:t>a</a:t>
            </a:r>
            <a:r>
              <a:rPr sz="3400" spc="-80" dirty="0"/>
              <a:t>j</a:t>
            </a:r>
            <a:r>
              <a:rPr sz="3400" spc="320" dirty="0"/>
              <a:t>a</a:t>
            </a:r>
            <a:r>
              <a:rPr sz="3400" spc="180" dirty="0"/>
              <a:t>m</a:t>
            </a:r>
            <a:r>
              <a:rPr sz="3400" spc="-140" dirty="0"/>
              <a:t>e</a:t>
            </a:r>
            <a:r>
              <a:rPr sz="3400" spc="150" dirty="0"/>
              <a:t>n</a:t>
            </a:r>
            <a:r>
              <a:rPr sz="3400" spc="35" dirty="0"/>
              <a:t>t</a:t>
            </a:r>
            <a:r>
              <a:rPr sz="3400" spc="70" dirty="0"/>
              <a:t>o</a:t>
            </a:r>
            <a:r>
              <a:rPr sz="3400" spc="-560" dirty="0"/>
              <a:t> </a:t>
            </a:r>
            <a:r>
              <a:rPr sz="3400" spc="240" dirty="0"/>
              <a:t>d</a:t>
            </a:r>
            <a:r>
              <a:rPr sz="3400" spc="235" dirty="0"/>
              <a:t>a  </a:t>
            </a:r>
            <a:r>
              <a:rPr sz="3400" spc="90" dirty="0"/>
              <a:t>Comunidade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5229758" y="2506053"/>
            <a:ext cx="78289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Resu</a:t>
            </a:r>
            <a:r>
              <a:rPr spc="-75" dirty="0"/>
              <a:t>l</a:t>
            </a:r>
            <a:r>
              <a:rPr spc="60" dirty="0"/>
              <a:t>t</a:t>
            </a:r>
            <a:r>
              <a:rPr spc="180" dirty="0"/>
              <a:t>ados</a:t>
            </a:r>
            <a:r>
              <a:rPr spc="-919" dirty="0"/>
              <a:t> </a:t>
            </a:r>
            <a:r>
              <a:rPr spc="-75" dirty="0"/>
              <a:t>Espe</a:t>
            </a:r>
            <a:r>
              <a:rPr spc="-140" dirty="0"/>
              <a:t>r</a:t>
            </a:r>
            <a:r>
              <a:rPr spc="180" dirty="0"/>
              <a:t>ados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741928" y="3893909"/>
            <a:ext cx="10804525" cy="176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95"/>
              </a:spcBef>
            </a:pP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Os </a:t>
            </a:r>
            <a:r>
              <a:rPr sz="2850" b="1" dirty="0">
                <a:solidFill>
                  <a:srgbClr val="FFFFFF"/>
                </a:solidFill>
                <a:latin typeface="Tahoma"/>
                <a:cs typeface="Tahoma"/>
              </a:rPr>
              <a:t>resultados </a:t>
            </a:r>
            <a:r>
              <a:rPr sz="2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esperados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incluem </a:t>
            </a:r>
            <a:r>
              <a:rPr sz="2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uma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cidade mais </a:t>
            </a:r>
            <a:r>
              <a:rPr sz="2850" b="1" spc="-5" dirty="0">
                <a:solidFill>
                  <a:srgbClr val="FFFFFF"/>
                </a:solidFill>
                <a:latin typeface="Tahoma"/>
                <a:cs typeface="Tahoma"/>
              </a:rPr>
              <a:t>limpa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sz="2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menos</a:t>
            </a:r>
            <a:r>
              <a:rPr sz="28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20" dirty="0">
                <a:solidFill>
                  <a:srgbClr val="FFFFFF"/>
                </a:solidFill>
                <a:latin typeface="Tahoma"/>
                <a:cs typeface="Tahoma"/>
              </a:rPr>
              <a:t>entupimentos</a:t>
            </a:r>
            <a:r>
              <a:rPr sz="28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uma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dirty="0">
                <a:solidFill>
                  <a:srgbClr val="FFFFFF"/>
                </a:solidFill>
                <a:latin typeface="Tahoma"/>
                <a:cs typeface="Tahoma"/>
              </a:rPr>
              <a:t>redução</a:t>
            </a:r>
            <a:r>
              <a:rPr sz="28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nas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enchentes.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uso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850" spc="-8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10" dirty="0">
                <a:solidFill>
                  <a:srgbClr val="FFFFFF"/>
                </a:solidFill>
                <a:latin typeface="Tahoma"/>
                <a:cs typeface="Tahoma"/>
              </a:rPr>
              <a:t>tecnologia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não </a:t>
            </a:r>
            <a:r>
              <a:rPr sz="2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só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melhora </a:t>
            </a:r>
            <a:r>
              <a:rPr sz="28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8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eﬁciência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coleta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lixo,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mas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também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promove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um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ambiente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urbano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mais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-5" dirty="0">
                <a:solidFill>
                  <a:srgbClr val="FFFFFF"/>
                </a:solidFill>
                <a:latin typeface="Tahoma"/>
                <a:cs typeface="Tahoma"/>
              </a:rPr>
              <a:t>sustentável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23277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7303922" y="1015848"/>
            <a:ext cx="36804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Conclusão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pc="10" dirty="0"/>
              <a:t>O</a:t>
            </a:r>
            <a:r>
              <a:rPr spc="-160" dirty="0"/>
              <a:t> </a:t>
            </a:r>
            <a:r>
              <a:rPr spc="-45" dirty="0"/>
              <a:t>projeto</a:t>
            </a:r>
            <a:r>
              <a:rPr spc="-155" dirty="0"/>
              <a:t> </a:t>
            </a:r>
            <a:r>
              <a:rPr b="1" spc="-75" dirty="0">
                <a:latin typeface="Tahoma"/>
                <a:cs typeface="Tahoma"/>
              </a:rPr>
              <a:t>São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Paulo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b="1" spc="10" dirty="0">
                <a:latin typeface="Tahoma"/>
                <a:cs typeface="Tahoma"/>
              </a:rPr>
              <a:t>Limpa</a:t>
            </a:r>
            <a:r>
              <a:rPr b="1" spc="-95" dirty="0">
                <a:latin typeface="Tahoma"/>
                <a:cs typeface="Tahoma"/>
              </a:rPr>
              <a:t> </a:t>
            </a:r>
            <a:r>
              <a:rPr spc="-25" dirty="0"/>
              <a:t>representa</a:t>
            </a:r>
            <a:r>
              <a:rPr spc="-155" dirty="0"/>
              <a:t> </a:t>
            </a:r>
            <a:r>
              <a:rPr dirty="0"/>
              <a:t>uma</a:t>
            </a:r>
            <a:r>
              <a:rPr spc="-155" dirty="0"/>
              <a:t> </a:t>
            </a:r>
            <a:r>
              <a:rPr b="1" spc="-10" dirty="0">
                <a:latin typeface="Tahoma"/>
                <a:cs typeface="Tahoma"/>
              </a:rPr>
              <a:t>revolução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spc="5" dirty="0"/>
              <a:t>na</a:t>
            </a:r>
            <a:r>
              <a:rPr spc="-155" dirty="0"/>
              <a:t> </a:t>
            </a:r>
            <a:r>
              <a:rPr spc="-15" dirty="0"/>
              <a:t>forma</a:t>
            </a:r>
            <a:r>
              <a:rPr spc="-160" dirty="0"/>
              <a:t> </a:t>
            </a:r>
            <a:r>
              <a:rPr spc="-40" dirty="0"/>
              <a:t>como</a:t>
            </a:r>
            <a:r>
              <a:rPr spc="-155" dirty="0"/>
              <a:t> </a:t>
            </a:r>
            <a:r>
              <a:rPr spc="-50" dirty="0"/>
              <a:t>lidamos</a:t>
            </a:r>
            <a:r>
              <a:rPr spc="-155" dirty="0"/>
              <a:t> </a:t>
            </a:r>
            <a:r>
              <a:rPr spc="-45" dirty="0"/>
              <a:t>com</a:t>
            </a:r>
            <a:r>
              <a:rPr spc="-155" dirty="0"/>
              <a:t> </a:t>
            </a:r>
            <a:r>
              <a:rPr spc="20" dirty="0"/>
              <a:t>a </a:t>
            </a:r>
            <a:r>
              <a:rPr spc="-869" dirty="0"/>
              <a:t> </a:t>
            </a:r>
            <a:r>
              <a:rPr b="1" dirty="0">
                <a:latin typeface="Tahoma"/>
                <a:cs typeface="Tahoma"/>
              </a:rPr>
              <a:t>coleta </a:t>
            </a:r>
            <a:r>
              <a:rPr b="1" spc="-5" dirty="0">
                <a:latin typeface="Tahoma"/>
                <a:cs typeface="Tahoma"/>
              </a:rPr>
              <a:t>de </a:t>
            </a:r>
            <a:r>
              <a:rPr b="1" spc="-55" dirty="0">
                <a:latin typeface="Tahoma"/>
                <a:cs typeface="Tahoma"/>
              </a:rPr>
              <a:t>lixo</a:t>
            </a:r>
            <a:r>
              <a:rPr spc="-55" dirty="0"/>
              <a:t>. </a:t>
            </a:r>
            <a:r>
              <a:rPr spc="-50" dirty="0"/>
              <a:t>Através </a:t>
            </a:r>
            <a:r>
              <a:rPr spc="-15" dirty="0"/>
              <a:t>da </a:t>
            </a:r>
            <a:r>
              <a:rPr b="1" spc="-125" dirty="0">
                <a:latin typeface="Tahoma"/>
                <a:cs typeface="Tahoma"/>
              </a:rPr>
              <a:t>IoT</a:t>
            </a:r>
            <a:r>
              <a:rPr spc="-125" dirty="0"/>
              <a:t>, </a:t>
            </a:r>
            <a:r>
              <a:rPr spc="-35" dirty="0"/>
              <a:t>estamos </a:t>
            </a:r>
            <a:r>
              <a:rPr spc="-45" dirty="0"/>
              <a:t>construindo </a:t>
            </a:r>
            <a:r>
              <a:rPr spc="-5" dirty="0"/>
              <a:t>um </a:t>
            </a:r>
            <a:r>
              <a:rPr spc="-40" dirty="0"/>
              <a:t>futuro mais </a:t>
            </a:r>
            <a:r>
              <a:rPr b="1" dirty="0">
                <a:latin typeface="Tahoma"/>
                <a:cs typeface="Tahoma"/>
              </a:rPr>
              <a:t>sustentável </a:t>
            </a:r>
            <a:r>
              <a:rPr spc="15" dirty="0"/>
              <a:t>e </a:t>
            </a:r>
            <a:r>
              <a:rPr spc="20" dirty="0"/>
              <a:t> </a:t>
            </a:r>
            <a:r>
              <a:rPr b="1" dirty="0">
                <a:latin typeface="Tahoma"/>
                <a:cs typeface="Tahoma"/>
              </a:rPr>
              <a:t>inteligente</a:t>
            </a:r>
            <a:r>
              <a:rPr dirty="0"/>
              <a:t>. </a:t>
            </a:r>
            <a:r>
              <a:rPr spc="-65" dirty="0"/>
              <a:t>Juntos, </a:t>
            </a:r>
            <a:r>
              <a:rPr spc="-35" dirty="0"/>
              <a:t>podemos </a:t>
            </a:r>
            <a:r>
              <a:rPr spc="-25" dirty="0"/>
              <a:t>transformar </a:t>
            </a:r>
            <a:r>
              <a:rPr spc="-45" dirty="0"/>
              <a:t>nossa </a:t>
            </a:r>
            <a:r>
              <a:rPr spc="-40" dirty="0"/>
              <a:t>cidade </a:t>
            </a:r>
            <a:r>
              <a:rPr spc="5" dirty="0"/>
              <a:t>em </a:t>
            </a:r>
            <a:r>
              <a:rPr spc="-5" dirty="0"/>
              <a:t>um </a:t>
            </a:r>
            <a:r>
              <a:rPr spc="-25" dirty="0"/>
              <a:t>lugar </a:t>
            </a:r>
            <a:r>
              <a:rPr spc="-40" dirty="0"/>
              <a:t>mais </a:t>
            </a:r>
            <a:r>
              <a:rPr b="1" spc="15" dirty="0">
                <a:latin typeface="Tahoma"/>
                <a:cs typeface="Tahoma"/>
              </a:rPr>
              <a:t>limpo </a:t>
            </a:r>
            <a:r>
              <a:rPr spc="15" dirty="0"/>
              <a:t>e </a:t>
            </a:r>
            <a:r>
              <a:rPr spc="20" dirty="0"/>
              <a:t> </a:t>
            </a:r>
            <a:r>
              <a:rPr b="1" spc="-25" dirty="0">
                <a:latin typeface="Tahoma"/>
                <a:cs typeface="Tahoma"/>
              </a:rPr>
              <a:t>seguro</a:t>
            </a:r>
            <a:r>
              <a:rPr spc="-25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8950" y="4751158"/>
            <a:ext cx="6539230" cy="301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800" spc="-125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-4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30" dirty="0">
                <a:solidFill>
                  <a:srgbClr val="F9D4D0"/>
                </a:solidFill>
                <a:latin typeface="Arial"/>
                <a:cs typeface="Arial"/>
              </a:rPr>
              <a:t>v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a</a:t>
            </a:r>
            <a:r>
              <a:rPr sz="2800" b="1" spc="-125" dirty="0">
                <a:solidFill>
                  <a:srgbClr val="F9D4D0"/>
                </a:solidFill>
                <a:latin typeface="Arial"/>
                <a:cs typeface="Arial"/>
              </a:rPr>
              <a:t>ç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ã</a:t>
            </a:r>
            <a:r>
              <a:rPr sz="2800" b="1" spc="2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é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h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40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10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f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5" dirty="0">
                <a:solidFill>
                  <a:srgbClr val="F9D4D0"/>
                </a:solidFill>
                <a:latin typeface="Verdana"/>
                <a:cs typeface="Verdana"/>
              </a:rPr>
              <a:t>o 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-175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u</a:t>
            </a:r>
            <a:r>
              <a:rPr sz="2800" b="1" spc="-175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á</a:t>
            </a:r>
            <a:r>
              <a:rPr sz="2800" b="1" spc="30" dirty="0">
                <a:solidFill>
                  <a:srgbClr val="F9D4D0"/>
                </a:solidFill>
                <a:latin typeface="Arial"/>
                <a:cs typeface="Arial"/>
              </a:rPr>
              <a:t>v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l</a:t>
            </a:r>
            <a:r>
              <a:rPr sz="2800" spc="-270" dirty="0">
                <a:solidFill>
                  <a:srgbClr val="F9D4D0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50" dirty="0">
                <a:solidFill>
                  <a:srgbClr val="F9D4D0"/>
                </a:solidFill>
                <a:latin typeface="Verdana"/>
                <a:cs typeface="Verdana"/>
              </a:rPr>
              <a:t>j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-33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ã</a:t>
            </a:r>
            <a:r>
              <a:rPr sz="2800" b="1" spc="10" dirty="0">
                <a:solidFill>
                  <a:srgbClr val="F9D4D0"/>
                </a:solidFill>
                <a:latin typeface="Arial"/>
                <a:cs typeface="Arial"/>
              </a:rPr>
              <a:t>o  </a:t>
            </a:r>
            <a:r>
              <a:rPr sz="2800" b="1" spc="45" dirty="0">
                <a:solidFill>
                  <a:srgbClr val="F9D4D0"/>
                </a:solidFill>
                <a:latin typeface="Arial"/>
                <a:cs typeface="Arial"/>
              </a:rPr>
              <a:t>Paulo</a:t>
            </a:r>
            <a:r>
              <a:rPr sz="2800" b="1" spc="-5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Limpa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F9D4D0"/>
                </a:solidFill>
                <a:latin typeface="Verdana"/>
                <a:cs typeface="Verdana"/>
              </a:rPr>
              <a:t>visa</a:t>
            </a:r>
            <a:r>
              <a:rPr sz="2800" spc="-254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9D4D0"/>
                </a:solidFill>
                <a:latin typeface="Verdana"/>
                <a:cs typeface="Verdana"/>
              </a:rPr>
              <a:t>transformar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54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coleta </a:t>
            </a:r>
            <a:r>
              <a:rPr sz="2800" b="1" spc="-76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F9D4D0"/>
                </a:solidFill>
                <a:latin typeface="Arial"/>
                <a:cs typeface="Arial"/>
              </a:rPr>
              <a:t>d</a:t>
            </a:r>
            <a:r>
              <a:rPr sz="2800" b="1" spc="95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-5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li</a:t>
            </a:r>
            <a:r>
              <a:rPr sz="2800" b="1" dirty="0">
                <a:solidFill>
                  <a:srgbClr val="F9D4D0"/>
                </a:solidFill>
                <a:latin typeface="Arial"/>
                <a:cs typeface="Arial"/>
              </a:rPr>
              <a:t>x</a:t>
            </a:r>
            <a:r>
              <a:rPr sz="2800" b="1" spc="2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ili</a:t>
            </a:r>
            <a:r>
              <a:rPr sz="2800" spc="-165" dirty="0">
                <a:solidFill>
                  <a:srgbClr val="F9D4D0"/>
                </a:solidFill>
                <a:latin typeface="Verdana"/>
                <a:cs typeface="Verdana"/>
              </a:rPr>
              <a:t>z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d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305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15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90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5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40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35" dirty="0">
                <a:solidFill>
                  <a:srgbClr val="F9D4D0"/>
                </a:solidFill>
                <a:latin typeface="Verdana"/>
                <a:cs typeface="Verdana"/>
              </a:rPr>
              <a:t>r  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u</a:t>
            </a:r>
            <a:r>
              <a:rPr sz="2800" b="1" spc="55" dirty="0">
                <a:solidFill>
                  <a:srgbClr val="F9D4D0"/>
                </a:solidFill>
                <a:latin typeface="Arial"/>
                <a:cs typeface="Arial"/>
              </a:rPr>
              <a:t>p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250" dirty="0">
                <a:solidFill>
                  <a:srgbClr val="F9D4D0"/>
                </a:solidFill>
                <a:latin typeface="Arial"/>
                <a:cs typeface="Arial"/>
              </a:rPr>
              <a:t>m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5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F9D4D0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h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-17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spc="-270" dirty="0">
                <a:solidFill>
                  <a:srgbClr val="F9D4D0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295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s  </a:t>
            </a:r>
            <a:r>
              <a:rPr sz="2800" spc="-15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85" dirty="0">
                <a:solidFill>
                  <a:srgbClr val="F9D4D0"/>
                </a:solidFill>
                <a:latin typeface="Verdana"/>
                <a:cs typeface="Verdana"/>
              </a:rPr>
              <a:t>x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l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4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25" dirty="0">
                <a:solidFill>
                  <a:srgbClr val="F9D4D0"/>
                </a:solidFill>
                <a:latin typeface="Verdana"/>
                <a:cs typeface="Verdana"/>
              </a:rPr>
              <a:t>ss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l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g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F9D4D0"/>
                </a:solidFill>
                <a:latin typeface="Verdana"/>
                <a:cs typeface="Verdana"/>
              </a:rPr>
              <a:t>e  </a:t>
            </a:r>
            <a:r>
              <a:rPr sz="2800" spc="-70" dirty="0">
                <a:solidFill>
                  <a:srgbClr val="F9D4D0"/>
                </a:solidFill>
                <a:latin typeface="Verdana"/>
                <a:cs typeface="Verdana"/>
              </a:rPr>
              <a:t>mudar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9D4D0"/>
                </a:solidFill>
                <a:latin typeface="Verdana"/>
                <a:cs typeface="Verdana"/>
              </a:rPr>
              <a:t>cidade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9D4D0"/>
                </a:solidFill>
                <a:latin typeface="Verdana"/>
                <a:cs typeface="Verdana"/>
              </a:rPr>
              <a:t>vida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dos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cidadãos.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0432" y="1015848"/>
            <a:ext cx="645223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90" dirty="0">
                <a:solidFill>
                  <a:srgbClr val="F9D4D0"/>
                </a:solidFill>
              </a:rPr>
              <a:t>I</a:t>
            </a:r>
            <a:r>
              <a:rPr sz="4000" b="1" spc="140" dirty="0">
                <a:solidFill>
                  <a:srgbClr val="F9D4D0"/>
                </a:solidFill>
              </a:rPr>
              <a:t>n</a:t>
            </a:r>
            <a:r>
              <a:rPr sz="4000" b="1" spc="55" dirty="0">
                <a:solidFill>
                  <a:srgbClr val="F9D4D0"/>
                </a:solidFill>
              </a:rPr>
              <a:t>t</a:t>
            </a:r>
            <a:r>
              <a:rPr sz="4000" b="1" spc="10" dirty="0">
                <a:solidFill>
                  <a:srgbClr val="F9D4D0"/>
                </a:solidFill>
              </a:rPr>
              <a:t>r</a:t>
            </a:r>
            <a:r>
              <a:rPr sz="4000" b="1" spc="55" dirty="0">
                <a:solidFill>
                  <a:srgbClr val="F9D4D0"/>
                </a:solidFill>
              </a:rPr>
              <a:t>o</a:t>
            </a:r>
            <a:r>
              <a:rPr sz="4000" b="1" spc="220" dirty="0">
                <a:solidFill>
                  <a:srgbClr val="F9D4D0"/>
                </a:solidFill>
              </a:rPr>
              <a:t>d</a:t>
            </a:r>
            <a:r>
              <a:rPr sz="4000" b="1" spc="-30" dirty="0">
                <a:solidFill>
                  <a:srgbClr val="F9D4D0"/>
                </a:solidFill>
              </a:rPr>
              <a:t>u</a:t>
            </a:r>
            <a:r>
              <a:rPr sz="4000" b="1" spc="-170" dirty="0">
                <a:solidFill>
                  <a:srgbClr val="F9D4D0"/>
                </a:solidFill>
              </a:rPr>
              <a:t>ç</a:t>
            </a:r>
            <a:r>
              <a:rPr sz="4000" b="1" spc="295" dirty="0">
                <a:solidFill>
                  <a:srgbClr val="F9D4D0"/>
                </a:solidFill>
              </a:rPr>
              <a:t>ã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295" dirty="0">
                <a:solidFill>
                  <a:srgbClr val="F9D4D0"/>
                </a:solidFill>
              </a:rPr>
              <a:t>a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-375" dirty="0">
                <a:solidFill>
                  <a:srgbClr val="F9D4D0"/>
                </a:solidFill>
              </a:rPr>
              <a:t>S</a:t>
            </a:r>
            <a:r>
              <a:rPr sz="4000" b="1" spc="295" dirty="0">
                <a:solidFill>
                  <a:srgbClr val="F9D4D0"/>
                </a:solidFill>
              </a:rPr>
              <a:t>ã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90" dirty="0">
                <a:solidFill>
                  <a:srgbClr val="F9D4D0"/>
                </a:solidFill>
              </a:rPr>
              <a:t>P</a:t>
            </a:r>
            <a:r>
              <a:rPr sz="4000" b="1" spc="295" dirty="0">
                <a:solidFill>
                  <a:srgbClr val="F9D4D0"/>
                </a:solidFill>
              </a:rPr>
              <a:t>a</a:t>
            </a:r>
            <a:r>
              <a:rPr sz="4000" b="1" spc="-30" dirty="0">
                <a:solidFill>
                  <a:srgbClr val="F9D4D0"/>
                </a:solidFill>
              </a:rPr>
              <a:t>u</a:t>
            </a:r>
            <a:r>
              <a:rPr sz="4000" b="1" spc="300" dirty="0">
                <a:solidFill>
                  <a:srgbClr val="F9D4D0"/>
                </a:solidFill>
              </a:rPr>
              <a:t>l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-75" dirty="0">
                <a:solidFill>
                  <a:srgbClr val="F9D4D0"/>
                </a:solidFill>
              </a:rPr>
              <a:t>L</a:t>
            </a:r>
            <a:r>
              <a:rPr sz="4000" b="1" spc="254" dirty="0">
                <a:solidFill>
                  <a:srgbClr val="F9D4D0"/>
                </a:solidFill>
              </a:rPr>
              <a:t>i</a:t>
            </a:r>
            <a:r>
              <a:rPr sz="4000" b="1" spc="165" dirty="0">
                <a:solidFill>
                  <a:srgbClr val="F9D4D0"/>
                </a:solidFill>
              </a:rPr>
              <a:t>m</a:t>
            </a:r>
            <a:r>
              <a:rPr sz="4000" b="1" spc="225" dirty="0">
                <a:solidFill>
                  <a:srgbClr val="F9D4D0"/>
                </a:solidFill>
              </a:rPr>
              <a:t>p</a:t>
            </a:r>
            <a:r>
              <a:rPr sz="4000" b="1" spc="300" dirty="0">
                <a:solidFill>
                  <a:srgbClr val="F9D4D0"/>
                </a:solidFill>
              </a:rPr>
              <a:t>a</a:t>
            </a:r>
            <a:endParaRPr sz="4000" b="1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1731" y="1679664"/>
            <a:ext cx="7010399" cy="6086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8450" y="-6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752480" y="0"/>
            <a:ext cx="7527290" cy="10287000"/>
            <a:chOff x="10752480" y="0"/>
            <a:chExt cx="7527290" cy="10287000"/>
          </a:xfrm>
        </p:grpSpPr>
        <p:sp>
          <p:nvSpPr>
            <p:cNvPr id="4" name="object 4"/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31"/>
              <a:ext cx="100838" cy="994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31"/>
              <a:ext cx="100076" cy="993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31"/>
              <a:ext cx="100838" cy="99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52480" y="2237765"/>
              <a:ext cx="5657850" cy="581024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105530" y="3706838"/>
            <a:ext cx="6051550" cy="3434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8765" algn="r">
              <a:lnSpc>
                <a:spcPct val="100099"/>
              </a:lnSpc>
              <a:spcBef>
                <a:spcPts val="95"/>
              </a:spcBef>
            </a:pPr>
            <a:r>
              <a:rPr sz="2800" spc="-2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d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75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125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220" dirty="0">
                <a:solidFill>
                  <a:srgbClr val="EFE1E2"/>
                </a:solidFill>
                <a:latin typeface="Arial"/>
                <a:cs typeface="Arial"/>
              </a:rPr>
              <a:t>ﬁ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85" dirty="0">
                <a:solidFill>
                  <a:srgbClr val="EFE1E2"/>
                </a:solidFill>
                <a:latin typeface="Verdana"/>
                <a:cs typeface="Verdana"/>
              </a:rPr>
              <a:t>a 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9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li</a:t>
            </a:r>
            <a:r>
              <a:rPr sz="2800" spc="-240" dirty="0">
                <a:solidFill>
                  <a:srgbClr val="EFE1E2"/>
                </a:solidFill>
                <a:latin typeface="Verdana"/>
                <a:cs typeface="Verdana"/>
              </a:rPr>
              <a:t>x</a:t>
            </a:r>
            <a:r>
              <a:rPr sz="2800" spc="-1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10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145" dirty="0">
                <a:solidFill>
                  <a:srgbClr val="EFE1E2"/>
                </a:solidFill>
                <a:latin typeface="Arial"/>
                <a:cs typeface="Arial"/>
              </a:rPr>
              <a:t>f</a:t>
            </a:r>
            <a:r>
              <a:rPr sz="2800" b="1" spc="125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l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d</a:t>
            </a:r>
            <a:r>
              <a:rPr sz="2800" b="1" spc="95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220" dirty="0">
                <a:solidFill>
                  <a:srgbClr val="EFE1E2"/>
                </a:solidFill>
                <a:latin typeface="Arial"/>
                <a:cs typeface="Arial"/>
              </a:rPr>
              <a:t>ﬁ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ê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spc="-265" dirty="0">
                <a:solidFill>
                  <a:srgbClr val="EFE1E2"/>
                </a:solidFill>
                <a:latin typeface="Verdana"/>
                <a:cs typeface="Verdana"/>
              </a:rPr>
              <a:t>, 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u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p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250" dirty="0">
                <a:solidFill>
                  <a:srgbClr val="EFE1E2"/>
                </a:solidFill>
                <a:latin typeface="Arial"/>
                <a:cs typeface="Arial"/>
              </a:rPr>
              <a:t>m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-50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q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h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spc="-270" dirty="0">
                <a:solidFill>
                  <a:srgbClr val="EFE1E2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l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g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-50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4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ç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õ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7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40" dirty="0">
                <a:solidFill>
                  <a:srgbClr val="EFE1E2"/>
                </a:solidFill>
                <a:latin typeface="Verdana"/>
                <a:cs typeface="Verdana"/>
              </a:rPr>
              <a:t>v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85" dirty="0">
                <a:solidFill>
                  <a:srgbClr val="EFE1E2"/>
                </a:solidFill>
                <a:latin typeface="Verdana"/>
                <a:cs typeface="Verdana"/>
              </a:rPr>
              <a:t>a  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ss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b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70" dirty="0">
                <a:solidFill>
                  <a:srgbClr val="EFE1E2"/>
                </a:solidFill>
                <a:latin typeface="Verdana"/>
                <a:cs typeface="Verdana"/>
              </a:rPr>
              <a:t>,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45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li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g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endParaRPr sz="2800" dirty="0">
              <a:latin typeface="Verdana"/>
              <a:cs typeface="Verdana"/>
            </a:endParaRPr>
          </a:p>
          <a:p>
            <a:pPr marR="5080" algn="r">
              <a:lnSpc>
                <a:spcPts val="3300"/>
              </a:lnSpc>
            </a:pP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habitantes.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33027" y="1209055"/>
            <a:ext cx="6308090" cy="118558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b="1" spc="-20" dirty="0">
                <a:solidFill>
                  <a:srgbClr val="EFE1E2"/>
                </a:solidFill>
              </a:rPr>
              <a:t>Desa</a:t>
            </a:r>
            <a:r>
              <a:rPr sz="3800" b="1" spc="450" dirty="0">
                <a:solidFill>
                  <a:srgbClr val="EFE1E2"/>
                </a:solidFill>
              </a:rPr>
              <a:t>ﬁ</a:t>
            </a:r>
            <a:r>
              <a:rPr sz="3800" b="1" spc="-75" dirty="0">
                <a:solidFill>
                  <a:srgbClr val="EFE1E2"/>
                </a:solidFill>
              </a:rPr>
              <a:t>os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330" dirty="0">
                <a:solidFill>
                  <a:srgbClr val="EFE1E2"/>
                </a:solidFill>
              </a:rPr>
              <a:t>da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-450" dirty="0">
                <a:solidFill>
                  <a:srgbClr val="EFE1E2"/>
                </a:solidFill>
              </a:rPr>
              <a:t>C</a:t>
            </a:r>
            <a:r>
              <a:rPr sz="3800" b="1" spc="330" dirty="0">
                <a:solidFill>
                  <a:srgbClr val="EFE1E2"/>
                </a:solidFill>
              </a:rPr>
              <a:t>o</a:t>
            </a:r>
            <a:r>
              <a:rPr sz="3800" b="1" spc="130" dirty="0">
                <a:solidFill>
                  <a:srgbClr val="EFE1E2"/>
                </a:solidFill>
              </a:rPr>
              <a:t>l</a:t>
            </a:r>
            <a:r>
              <a:rPr sz="3800" b="1" spc="-35" dirty="0">
                <a:solidFill>
                  <a:srgbClr val="EFE1E2"/>
                </a:solidFill>
              </a:rPr>
              <a:t>e</a:t>
            </a:r>
            <a:r>
              <a:rPr sz="3800" b="1" spc="-65" dirty="0">
                <a:solidFill>
                  <a:srgbClr val="EFE1E2"/>
                </a:solidFill>
              </a:rPr>
              <a:t>t</a:t>
            </a:r>
            <a:r>
              <a:rPr sz="3800" b="1" spc="375" dirty="0">
                <a:solidFill>
                  <a:srgbClr val="EFE1E2"/>
                </a:solidFill>
              </a:rPr>
              <a:t>a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70" dirty="0">
                <a:solidFill>
                  <a:srgbClr val="EFE1E2"/>
                </a:solidFill>
              </a:rPr>
              <a:t>de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170" dirty="0">
                <a:solidFill>
                  <a:srgbClr val="EFE1E2"/>
                </a:solidFill>
              </a:rPr>
              <a:t>L</a:t>
            </a:r>
            <a:r>
              <a:rPr sz="3800" b="1" spc="45" dirty="0">
                <a:solidFill>
                  <a:srgbClr val="EFE1E2"/>
                </a:solidFill>
              </a:rPr>
              <a:t>i</a:t>
            </a:r>
            <a:r>
              <a:rPr sz="3800" b="1" spc="-215" dirty="0">
                <a:solidFill>
                  <a:srgbClr val="EFE1E2"/>
                </a:solidFill>
              </a:rPr>
              <a:t>x</a:t>
            </a:r>
            <a:r>
              <a:rPr sz="3800" b="1" spc="90" dirty="0">
                <a:solidFill>
                  <a:srgbClr val="EFE1E2"/>
                </a:solidFill>
              </a:rPr>
              <a:t>o</a:t>
            </a:r>
            <a:endParaRPr sz="3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577101" y="2506053"/>
            <a:ext cx="513397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/>
              <a:t>O</a:t>
            </a:r>
            <a:r>
              <a:rPr spc="-919" dirty="0"/>
              <a:t> </a:t>
            </a:r>
            <a:r>
              <a:rPr spc="180" dirty="0"/>
              <a:t>P</a:t>
            </a:r>
            <a:r>
              <a:rPr spc="330" dirty="0"/>
              <a:t>apel</a:t>
            </a:r>
            <a:r>
              <a:rPr spc="-919" dirty="0"/>
              <a:t> </a:t>
            </a:r>
            <a:r>
              <a:rPr spc="480" dirty="0"/>
              <a:t>da</a:t>
            </a:r>
            <a:r>
              <a:rPr spc="-919" dirty="0"/>
              <a:t> </a:t>
            </a:r>
            <a:r>
              <a:rPr spc="-500" dirty="0"/>
              <a:t>I</a:t>
            </a:r>
            <a:r>
              <a:rPr spc="-200" dirty="0"/>
              <a:t>o</a:t>
            </a:r>
            <a:r>
              <a:rPr spc="-310" dirty="0"/>
              <a:t>T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796690" y="3893909"/>
            <a:ext cx="10695305" cy="176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95"/>
              </a:spcBef>
            </a:pP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19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10" dirty="0">
                <a:solidFill>
                  <a:srgbClr val="FFFFFF"/>
                </a:solidFill>
                <a:latin typeface="Arial"/>
                <a:cs typeface="Arial"/>
              </a:rPr>
              <a:t>das</a:t>
            </a: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60" dirty="0">
                <a:solidFill>
                  <a:srgbClr val="FFFFFF"/>
                </a:solidFill>
                <a:latin typeface="Arial"/>
                <a:cs typeface="Arial"/>
              </a:rPr>
              <a:t>Coisas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55" dirty="0">
                <a:solidFill>
                  <a:srgbClr val="FFFFFF"/>
                </a:solidFill>
                <a:latin typeface="Arial"/>
                <a:cs typeface="Arial"/>
              </a:rPr>
              <a:t>(IoT)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40" dirty="0">
                <a:solidFill>
                  <a:srgbClr val="FFFFFF"/>
                </a:solidFill>
                <a:latin typeface="Arial"/>
                <a:cs typeface="Arial"/>
              </a:rPr>
              <a:t>conexão</a:t>
            </a:r>
            <a:r>
              <a:rPr sz="28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dispositivos </a:t>
            </a:r>
            <a:r>
              <a:rPr sz="2850" spc="-9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coletar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dados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tempo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135" dirty="0">
                <a:solidFill>
                  <a:srgbClr val="FFFFFF"/>
                </a:solidFill>
                <a:latin typeface="Verdana"/>
                <a:cs typeface="Verdana"/>
              </a:rPr>
              <a:t>eal.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Verdana"/>
                <a:cs typeface="Verdana"/>
              </a:rPr>
              <a:t>Isso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ajuda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na  </a:t>
            </a:r>
            <a:r>
              <a:rPr sz="2850" b="1" spc="90" dirty="0">
                <a:solidFill>
                  <a:srgbClr val="FFFFFF"/>
                </a:solidFill>
                <a:latin typeface="Arial"/>
                <a:cs typeface="Arial"/>
              </a:rPr>
              <a:t>monitorização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lixeiras </a:t>
            </a:r>
            <a:r>
              <a:rPr sz="2850" spc="-95" dirty="0">
                <a:solidFill>
                  <a:srgbClr val="FFFFFF"/>
                </a:solidFill>
                <a:latin typeface="Verdana"/>
                <a:cs typeface="Verdana"/>
              </a:rPr>
              <a:t>e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na </a:t>
            </a:r>
            <a:r>
              <a:rPr sz="2850" b="1" spc="55" dirty="0">
                <a:solidFill>
                  <a:srgbClr val="FFFFFF"/>
                </a:solidFill>
                <a:latin typeface="Arial"/>
                <a:cs typeface="Arial"/>
              </a:rPr>
              <a:t>prevenção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2850" spc="-85" dirty="0">
                <a:solidFill>
                  <a:srgbClr val="FFFFFF"/>
                </a:solidFill>
                <a:latin typeface="Verdana"/>
                <a:cs typeface="Verdana"/>
              </a:rPr>
              <a:t>entupimentos,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garantindo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Verdana"/>
                <a:cs typeface="Verdana"/>
              </a:rPr>
              <a:t>uma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coleta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FFFFFF"/>
                </a:solidFill>
                <a:latin typeface="Verdana"/>
                <a:cs typeface="Verdana"/>
              </a:rPr>
              <a:t>lixo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mais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130" dirty="0">
                <a:solidFill>
                  <a:srgbClr val="FFFFFF"/>
                </a:solidFill>
                <a:latin typeface="Arial"/>
                <a:cs typeface="Arial"/>
              </a:rPr>
              <a:t>inteligente</a:t>
            </a: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eﬁciente.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BEAFD-56C9-C47B-8056-D4F6610E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B9A640-710D-6401-D901-3242EDDDD2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E5D2175-73F2-ECBB-AE45-94C62C12DB3D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F218313-35B0-B05F-71D2-1E13BDF0D8B1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76E11C4-3ABD-148C-0B61-8C065F7C37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6C1EBAB-A834-90BD-A3C9-4F2DD9ABF6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A4F91C5-5194-51EF-92AE-116C940470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6742D53-A6F8-D881-1D91-E949B7FD727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6FDBEFF3-95BD-3B81-EB6C-33F4CDDD084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49F46A26-E735-8E7A-09E9-2C8432C3971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EA52E18-6209-F740-A2AC-808DDB3EDE1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569C41BD-7934-440C-952D-9058BDA2512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C4BA2AF8-7716-A76B-35FA-F9372084B77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E84C142-03CD-26A8-0A99-7472D7BD02F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34DCB18-BA87-6057-2672-F525C6F3A8D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587C7665-3048-B5A1-630A-DE608F162AB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42FB7336-9F1A-A81F-DC2E-6732EC743CD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52A66FE-03B6-B814-C9E5-7D24BBC64B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C0E21F1-F502-1674-D0EB-EBEF0846474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38D4C57E-5885-41CD-4AD0-35FE3ECF9ECA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CF6B7FC8-8419-D6A8-12C9-BFF14B09A4D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26AEE061-3C0E-02EE-7389-269395684736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A80AC69B-51C3-1427-E2B7-2B4E22C1A60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0A5BAE7C-E231-6A6F-39A2-E811633DDB2B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E954C89B-987D-A5DE-0A9E-B5E0E247343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B547CB71-0D65-E68E-1EEE-47298DCFD6B0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B929118E-83CB-1067-94EE-02C0CCE05E88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C11F0D06-3590-936C-061F-767D973B5339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37E78879-5F8C-0407-A40D-A77180924685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C249935F-D41F-52C8-C0E5-FA5D5B6B9767}"/>
              </a:ext>
            </a:extLst>
          </p:cNvPr>
          <p:cNvSpPr txBox="1"/>
          <p:nvPr/>
        </p:nvSpPr>
        <p:spPr>
          <a:xfrm>
            <a:off x="1073150" y="3854450"/>
            <a:ext cx="8682355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Nosso maior objetivo é fazer com que a prefeitura seja notificada de forma rápida para que a secretaria responsável possam agir de forma eficaz e direcionar as forças de atuação para onde é mais necessário.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4CFD5E2-4380-F0A7-8C16-75BAE7CE1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9600" b="1" dirty="0"/>
              <a:t>Objetivo</a:t>
            </a:r>
            <a:r>
              <a:rPr lang="pt-BR" sz="4650" dirty="0"/>
              <a:t>:</a:t>
            </a:r>
            <a:endParaRPr sz="4650" dirty="0"/>
          </a:p>
        </p:txBody>
      </p:sp>
    </p:spTree>
    <p:extLst>
      <p:ext uri="{BB962C8B-B14F-4D97-AF65-F5344CB8AC3E}">
        <p14:creationId xmlns:p14="http://schemas.microsoft.com/office/powerpoint/2010/main" val="252114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35717" y="0"/>
            <a:ext cx="8043545" cy="10287000"/>
            <a:chOff x="10235717" y="0"/>
            <a:chExt cx="8043545" cy="10287000"/>
          </a:xfrm>
        </p:grpSpPr>
        <p:sp>
          <p:nvSpPr>
            <p:cNvPr id="4" name="object 4"/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35717" y="1762595"/>
              <a:ext cx="6105524" cy="61055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93226" y="4997450"/>
            <a:ext cx="8682355" cy="262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RFID são </a:t>
            </a:r>
            <a:r>
              <a:rPr lang="pt-BR" sz="2800" spc="-105" dirty="0" err="1">
                <a:solidFill>
                  <a:srgbClr val="FFFFFF"/>
                </a:solidFill>
                <a:latin typeface="Verdana"/>
                <a:cs typeface="Verdana"/>
              </a:rPr>
              <a:t>tags</a:t>
            </a: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 identificadoras, capazes de identificar produtos ou rastreá-los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Essas </a:t>
            </a:r>
            <a:r>
              <a:rPr lang="pt-BR" sz="2800" spc="-105" dirty="0" err="1">
                <a:solidFill>
                  <a:srgbClr val="FFFFFF"/>
                </a:solidFill>
                <a:latin typeface="Verdana"/>
                <a:cs typeface="Verdana"/>
              </a:rPr>
              <a:t>Tags</a:t>
            </a: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, necessitam de um CHIP, que armazena as informações e de uma antena, para repassar os dados obtidos.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44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650" dirty="0"/>
              <a:t>RFID e Sensores inteligentes</a:t>
            </a:r>
            <a:endParaRPr sz="4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5851-B09A-9A02-9E46-12669FF2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7B8E82-586E-8E67-ECE6-14AEE461B8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37C224B-F1F6-A4DB-E80D-F7A213655A04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4F08E63-188E-1902-B555-69C9ECDA04F7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E868593-CD6F-4DC7-4531-46ED7B1D10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15065F4-22C4-B363-E574-1AF462B48C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97CA4E7-1721-CFC1-2E6B-9815E89777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7ADD5FB-15E6-3476-68FE-4EAAF0E541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8539487-7051-7009-91D4-059704803DB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39BD8E5-556C-B248-9E21-9CF3CA97F39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8243B16-8C2F-C3CE-BF93-D776E94B6B8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3AEA418B-3906-BD5E-4B09-2F440E50213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61A7BB75-2F09-D7AC-3262-862FC15AAF9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752C40EF-FEEB-01B6-F28F-65E7F054970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B88C220-3FFA-AF6E-9109-A5546AC0D50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A61851E-90F7-B4E9-C660-99C11877180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B90AB45A-A02D-7028-6B2E-7752B550F97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B1A0219-58D8-BD64-8F46-078B3EAE0EF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C9EA3F9-0460-FD26-0DF5-DBB38E0F996F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84A350AF-F9F6-9538-6A74-21378CD156CA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2D8F31D9-98C7-8441-3802-668B12AB947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A4525019-6AEA-6795-4D08-4D519ABF3EE9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9C8D15B4-AE4E-8E3A-E98E-24C849CEF02A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9DDAC918-EB82-031F-F291-639C991E65C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55B31704-CBBF-CE71-6CCA-1D26CB9C8707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73D428F0-F7D5-664F-3E7A-71F4AE0200BC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AF40736D-062D-0517-4669-996F2C44C6BF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981B303D-2AEA-B145-1355-75A4E3003A08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7E291162-0D4A-2056-8551-F90D4F7B346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100C999D-C3AB-0A85-5792-75EE06C381D5}"/>
              </a:ext>
            </a:extLst>
          </p:cNvPr>
          <p:cNvSpPr txBox="1"/>
          <p:nvPr/>
        </p:nvSpPr>
        <p:spPr>
          <a:xfrm>
            <a:off x="864872" y="4961432"/>
            <a:ext cx="853440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a Renner acelerou a instalação de caixas de autoatendimento com tecnologia de identificação por radiofrequência (RFID) em suas lojas físicas.</a:t>
            </a:r>
            <a:endParaRPr lang="pt-BR" sz="2800" dirty="0"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FB2817A-E7B0-E76D-3359-5699A1A95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Exemplo Renner</a:t>
            </a:r>
            <a:endParaRPr sz="6000" b="1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E82863A-5F18-1545-7EDD-74A0FD8B2BA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12015" y="1050971"/>
            <a:ext cx="5623813" cy="52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23C2-7F09-3ECC-1F38-624CF103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C7871B-638A-267A-04B0-51E29D98DE67}"/>
              </a:ext>
            </a:extLst>
          </p:cNvPr>
          <p:cNvSpPr/>
          <p:nvPr/>
        </p:nvSpPr>
        <p:spPr>
          <a:xfrm>
            <a:off x="-86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r>
              <a:rPr lang="pt-BR" dirty="0" err="1"/>
              <a:t>ss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666AA7F-19B2-A27C-9030-B71A5150027E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D0A543F-8E6B-8901-297E-8998836AAD4B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AE18D31-1C74-7F95-CC6D-72BA4DA6ED3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90B6195-B102-7EBC-6D66-5682A36E79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2ACB0FD-439E-31EE-E956-6A00EC3C9F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4885E5A-E57F-61CB-263F-326501E130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0FF305A-674D-F0A0-77EB-9E981B9174E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10ACF155-1F14-CBD8-B079-DA40A3D4131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DDAD4DF-23AF-A091-C589-0BC886818F5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281E966-1C44-44A6-4320-47A55844E87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918065E-441F-BB53-AB71-95F05873599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3C58C8F2-58EA-DC45-969A-24F8B589D5C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ED2F069D-F4DC-63C4-C3A3-581EBA33010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2F2F60C2-4E01-5A66-4F43-DB029F09297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0677637-1692-0E26-4655-13DDA7BB3AC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101CFB8A-3444-D638-331C-029F4171800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5A44744-F99C-24F7-E939-BD9DCD26AC4E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19C90675-70CE-583C-CC74-6EB7AB57627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9BC76AE7-D95D-6DD6-CB8A-8E7272282D55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453DCCE9-3B1C-3931-9802-14663155262D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66608CCE-D4B8-51F8-6077-CC4521A39B9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62C1463E-08E2-AAF7-C171-9010D94DA3F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20B3F424-7B95-EB32-5D17-CF93FC14272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AE887DF9-C805-214D-5378-C5F2C6EB69E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2017616D-81ED-D05F-23E7-472795B49E53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AECF941E-E017-7E50-ED03-162B0C77C16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A68A865-86BB-3E7B-4A87-F53926E73D44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FEE50EB5-B385-FD1A-C29C-09CEF1CF73DC}"/>
              </a:ext>
            </a:extLst>
          </p:cNvPr>
          <p:cNvSpPr txBox="1"/>
          <p:nvPr/>
        </p:nvSpPr>
        <p:spPr>
          <a:xfrm>
            <a:off x="615950" y="3702050"/>
            <a:ext cx="8534400" cy="3954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Identificação: Mensurar a localização.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Nível de enchimento: Sensores dentro do bueiro mede o nível da água/lixo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Notificação: A etiqueta envia um sinal para o sistema central, indicando se o bueiro ou container está cheio.</a:t>
            </a:r>
          </a:p>
          <a:p>
            <a:pPr marL="527050" marR="5080" indent="-514350" algn="r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B11EE319-A954-2CD4-A305-0C5D7CFF0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4" y="1050971"/>
            <a:ext cx="79558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Funcionamento: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45555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BE073-D6D5-0D71-6207-73946485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C4EE9D8-4A1E-196C-58AA-3661A0F60E55}"/>
              </a:ext>
            </a:extLst>
          </p:cNvPr>
          <p:cNvSpPr/>
          <p:nvPr/>
        </p:nvSpPr>
        <p:spPr>
          <a:xfrm>
            <a:off x="-86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r>
              <a:rPr lang="pt-BR" dirty="0" err="1"/>
              <a:t>ss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A7C59AD-89A3-B119-AA92-8DA9D3191572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5099879-A4C2-19BB-6870-7832562A64AC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6E2F8FA-065A-BDB8-C3BA-293172D26B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73F7C18-159A-E403-D1A6-D54481C40E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6ED19B63-E1C7-D86B-A20A-3EC9FBB71E0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95E2B83-BE00-6D67-B839-8075D94202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D47B4A0-2045-68F6-9836-015404B872E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B6281F6F-AE7C-09A1-7613-112EE837BF0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BB5F263D-E1E3-B9E5-3A86-838AD18E2EB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9740AA0-E99C-0264-BD2F-DF2AF237826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78A92675-AA19-80A4-A22F-D5353A5469F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63C13EF-3632-3B43-F0C0-B233A06839C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1FABFDF3-CC06-DEE6-AB58-E7C07492F47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1558BF24-487D-C4FB-9DC2-E68DBC5CA0D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3FC1BFF2-6122-D8D6-EC75-BB010ABE073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86A7E1A-04BF-769B-8D8D-270106F8814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EBD36ED-0A16-A3F3-4999-AD65BEF346E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D8CE864D-1E19-6443-2EAB-E9A28890C57E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8894A41-D3BC-8DF2-6FAD-DFD5D39ECAE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04336618-6760-1548-FF4A-EAA945C9CBC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DFF8E4BB-CDA2-E659-C500-1C4372809808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B9236EEC-7D5B-D9B6-C662-0F0525C4619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BB3C3980-0AB0-B81D-78F4-49056CD7E5A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8051BE3D-2006-5241-0ACE-7E575291EB75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08CCDE4-DF44-2133-3028-2E2936646A6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15D2D1D-0F62-F0B9-43D7-D43EB9C6BBF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D3466994-89C4-53CD-62D6-07DA2ACC4DC5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8BF4A9B3-F9BB-5411-E01D-726B4BE444A9}"/>
              </a:ext>
            </a:extLst>
          </p:cNvPr>
          <p:cNvSpPr txBox="1"/>
          <p:nvPr/>
        </p:nvSpPr>
        <p:spPr>
          <a:xfrm>
            <a:off x="615950" y="4464050"/>
            <a:ext cx="8534400" cy="3954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Eficiência: Será mais prático essas detecções e a prevenção de enchentes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Melhoria da qualidade de vida: Reduz o mau cheiro e proliferação de doenças.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Monitoração em tempo real: Facilitando o controle de gestão de resíduos.</a:t>
            </a:r>
          </a:p>
          <a:p>
            <a:pPr marL="527050" marR="5080" indent="-514350" algn="r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54E5CEAE-7B6A-16F9-7FB4-72421CEE1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4" y="1050971"/>
            <a:ext cx="79558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Benefícios: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280176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479</Words>
  <Application>Microsoft Office PowerPoint</Application>
  <PresentationFormat>Personalizar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Sans Unicode</vt:lpstr>
      <vt:lpstr>Tahoma</vt:lpstr>
      <vt:lpstr>Verdana</vt:lpstr>
      <vt:lpstr>Office Theme</vt:lpstr>
      <vt:lpstr>Apresentação do PowerPoint</vt:lpstr>
      <vt:lpstr>Introdução ao São Paulo Limpa</vt:lpstr>
      <vt:lpstr>Desaﬁos da Coleta de Lixo</vt:lpstr>
      <vt:lpstr>O Papel da IoT</vt:lpstr>
      <vt:lpstr>Objetivo:</vt:lpstr>
      <vt:lpstr>RFID e Sensores inteligentes</vt:lpstr>
      <vt:lpstr>Exemplo Renner</vt:lpstr>
      <vt:lpstr>Funcionamento:</vt:lpstr>
      <vt:lpstr>Benefícios:</vt:lpstr>
      <vt:lpstr>Engajamento da  Comunidade</vt:lpstr>
      <vt:lpstr>Resultados Esperados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Iago da Rocha Silva - 824139839</cp:lastModifiedBy>
  <cp:revision>1</cp:revision>
  <dcterms:created xsi:type="dcterms:W3CDTF">2024-12-03T18:21:51Z</dcterms:created>
  <dcterms:modified xsi:type="dcterms:W3CDTF">2024-12-03T18:58:05Z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2024-12-03T00:00:00Z</vt:filetime>
  </property>
</Properties>
</file>